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BA4C8-26C2-4CCF-A4B2-637CC5FCA925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F4B3A-2288-40D0-A66A-A942008588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1928802"/>
            <a:ext cx="750099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адаптированная образовательная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дошкольного образования для детей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ОВЗ (ТНР)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бюджетного дошкольного образовательного учреждения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Детский сад № 192  комбинированного вида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Ново-Савиновского района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Казань.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357290" cy="1411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736"/>
            <a:ext cx="8229600" cy="10112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коррекционно-развивающей работы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Образовательная область «Художественно-эстетическое развитие»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714620"/>
            <a:ext cx="8229600" cy="369729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Восприятие художественной литературы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Конструктивно-модельная деятельность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 (рисование, аппликация, лепка)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Музыкальное развитие ( восприятие музыки, музыкально-ритмические движения, пение, игра на детских музыкальных инструментах)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1"/>
            <a:ext cx="1214446" cy="132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35729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коррекционно-развивающей работы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Образовательная область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«Социально-коммуникативное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общепринятых норм поведения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гендерных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гражданских чувств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игровой и театрализованной деятельности ( подвижные игры,  дидактические игры, сюжетно-ролевые игры, театрализованные игры).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Совместная трудовая деятельность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основ безопасности в быту, социуме, природе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3008" cy="1246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64305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коррекционно-развивающей работы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Образовательная область «Физическое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28400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Физическая культура ( основные движения, Общеразвивающие упражнения, подвижные игры)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Овладение элементарными нормами и правилами здорового образа жизни.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4446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51115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911741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1200" dirty="0"/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Способен соотносить конструкцию предмета с его назначением.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Способен создавать различные конструкции одного и того же объекта.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Может создавать модели из пластмассового и деревянного конструкторов по рисунку и словесной инструкции.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Самостоятельно объединяет различные группы предметов, имеющие общий признак, в единое множество и удаляет из множества отдельные его части (часть предметов). Устанавливает связи и отношения между целым множеством и различными его частями (частью); находит части целого множества и целое по известным частям.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Считает до 10 и дальше (количественный, порядковый счет в пределах 20).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Называет числа в прямом (обратном) порядке до 10, начиная с любого числа натурального ряда (в пределах 10). 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Соотносит цифру (0-9) и количество предметов. 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Составляет и решать задачи в одно действие на сложение и вычитание, пользуется цифрами и арифметическими знаками (+, -, _=).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Различает величины: длину (ширину, высоту), объем (вместимость), массу (вес предметов) и способы их измерения.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Измеряет длину предметов, отрезки прямых линий, объемы жидких и сыпучих веществ с помощью условных мер. Понимает зависимость между величиной меры и числом (результатом измерения).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Умеет делить предметы (фигуры) на несколько равных частей; сравнивать целый предмет и его часть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Различает, называет: отрезок, угол, круг (овал), многоугольники (треугольники, четырехугольники, пятиугольники и др.), шар, куб.  Проводит их сравнение.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Ориентируется в окружающем пространстве и на плоскости (лист, страница, поверхность стола и др.), обозначает взаимное расположение и направление движения объектов; пользуется знаковыми обозначениями.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Умеет определять временные отношения (день-неделя -месяц); время по часам с точностью до 1 часа.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Знает состав чисел первого десятка (из отдельных единиц) и состав  чисел первого пятка из двух меньших.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Умеет получать каждое число первого десятка, прибавляя единицу к предыдущему и вычитая единицу из следующего за ним в ряду.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Знает название текущего месяца года; последовательность всех дней недели, времен года.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Имеет представления о себе, собственной принадлежности и принадлежности других людей к определенному полу; о составе семьи, родственных отношениях и взаимосвязях, распределении семейных обязанностей, семейных традициях; об обществе, его культурных ценностях; о государстве и принадлежности к нему; о мире.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Интересуется новым, неизвестным в окружающем мире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предметов и вещей, мире отношений и своем внутреннем мире).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Задает вопросы взрослому, любит экспериментировать.</a:t>
            </a:r>
            <a:endParaRPr lang="ru-RU" dirty="0"/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0132" cy="1091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357298"/>
            <a:ext cx="8229600" cy="70328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Пересказывает и драматизирует небольшие литературные произведения; составляет по плану и образцу рассказы о предмете, по сюжетной картинке, набору картин с фабульным развитием действия.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Употребляет в речи синонимы, антонимы, сложные предложения разных видов.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Различает понятия «звук», «слог», «слово», «предложение». Называет в  последовательности слова в предложении, звуки и слоги в словах. Находит в предложении слова с заданным звуком, определяет место звука в слове.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Различает жанры литературных произведений.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Называет любимые сказки и рассказы; знает наизусть 2-3 любимых стихотворения, 2-3 считалки, 2-3 загадки.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Называет 2-3 авторов и 2-3 иллюстраторов книг. 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Выразительно читает стихотворение, пересказывает отрывок из сказки, рассказа.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178690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29600" cy="57149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Выполняет правильно все виды основных движений (ходьба, бег, прыжки, метание, лазанье).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Может прыгать на мягкое покрытие с высоты до 40 см; мягко приземляться, прыгать в длину с места на расстояние не менее 100 см, с разбега  - 180 см; в высоту с разбега - не менее 50 см; прыгать через короткую и длинную скакалку разными способами.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Может перебрасывать набивные мячи (вес 1 кг), бросать предметы в цель из разных исходных положений, попадать в вертикальную и горизонтальную цель с расстояния А-5 м, метать предметы правой и левой рукой на расстояние 5-12 м, метать предметы в движущуюся цель.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Умеет перестраиваться в 3-4 колонны, в 2-3 круга на ходу, в две шеренги после расчета на «первый-второй», соблюдать интервалы во время передвижения.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Выполняет физические упражнения из разных исходных положений четко и ритмично, в заданном темпе, под музыку, по словесной инструкции.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Следит за правильной осанкой.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Ходит на лыжах переменным скользящим шагом на расстояние 3 км, поднимается на горку и спускается с нее, тормозит при спуске.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Участвует в играх с элементами спорта (городки, бадминтон, баскетбол, футбол, хоккей, настольный теннис).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7722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50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Усвоил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основные культурно-гигиенические навыки (быстро и правильно умывается, насухо вытирается, пользуясь только индивидуальным полотенцем, чистит зубы,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полоскает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рот после еды, моет ноги перед сном, правильно пользуется носовым платком и расческой, следит за своим внешним видом, быстро раздевается и одевается, вешает одежду в определенном порядке, следит за чистотой одежды и обуви).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Имеет сформированные представления о здоровом образе жизни (об особенностях строения и функциями организма человека, о важности соблюдения режима дня, о рациональном питании, о значении двигательной активности в жизни человека, о пользе и видах закаливающих процедур, о роли солнечного света, воздуха и воды в жизни человека и их влиянии на здоровье).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Способен самостоятельно действовать (в повседневной жизни, в различных видах детской деятельности).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В случаях затруднений обращается за помощью к взрослому.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Принимает живое, заинтересованное участие в образовательном процессе.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(договаривается, обменивается предметами, распределяет действия при сотрудничестве).</a:t>
            </a:r>
          </a:p>
          <a:p>
            <a:pPr algn="just"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 Способен изменять стиль общения со взрослым или сверстником, в зависимости от ситуации.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047722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85860"/>
            <a:ext cx="8229600" cy="70328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Различает виды изобразительного искусства: живопись, графика, скульптура, декоративно-прикладное и народное искусство.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Называет основные выразительные средства произведений искусства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Создает индивидуальные и коллективные рисунки, декоративные, предметные и сюжетные композиции на темы окружающей жизни, литературных произведений.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Использует разные материалы и способы создания изображения.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Лепит различные предметы, передавая их форму, пропорции, позы и движения; создает сюжетные композиции из 2-3 и более изображений.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Выполняет декоративные композиции способами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налепа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рельефа. Расписывает вылепленные изделия по мотивам народного искусства.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изображения различных предметов, используя бумагу разной фактуры и способы вырезания и обрывания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Создает сюжетные и декоративные композиции.</a:t>
            </a:r>
          </a:p>
          <a:p>
            <a:pPr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1"/>
            <a:ext cx="1214446" cy="132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Создание оптимальных условий для коррекционно-образовательного процесса, способствующего разностороннему развитию детей с тяжелыми нарушениями речи, формированию основ базовой культуры личности, коррекции недостатков в их речевом развитии, а также профилактики вторичных нарушений, в соответствии с возрастными и индивидуальными особенностями.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357290" cy="1411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715436" cy="5643602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 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 обеспечение преемственности целей, задач и содержания образования, реализуемых в рамках образовательных программ различных уровней (далее преемственность основных образовательных программ дошкольного и начального общего образования);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 объединение обучения и воспитания в целостный образовательный процесс на основе духовно-нравственных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 формирования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582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Принципы программы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-  Принцип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индивидуализации, учета возможностей, особенностей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развития и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потребностей каждого ребенка;</a:t>
            </a:r>
          </a:p>
          <a:p>
            <a:pPr algn="just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  Принцип признания каждого ребенка полноправным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участником образовательного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процесса;</a:t>
            </a:r>
          </a:p>
          <a:p>
            <a:pPr algn="just">
              <a:buFontTx/>
              <a:buChar char="-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поддержки детской инициативы и формирования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познавательных интересов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каждого ребенка; Полноценное проживание ребёнком всех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этапов детства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дошкольного возраста и обогащение (амплификация) детского развития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и сотрудничество детей и взрослых, признание ребенка полноценным участником (субъектом) образовательных отношений; 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Сотрудничество учреждения с семьёй;</a:t>
            </a:r>
          </a:p>
          <a:p>
            <a:pPr algn="just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  Приобщение детей к 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 </a:t>
            </a:r>
          </a:p>
          <a:p>
            <a:pPr algn="just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  Формирование познавательных интересов и познавательных действий ребенка в различных видах деятельности; </a:t>
            </a:r>
          </a:p>
          <a:p>
            <a:pPr algn="just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  Возрастная адекватность дошкольного образования (соответствие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условий,требований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 методов возрасту и особенностям развития); </a:t>
            </a:r>
          </a:p>
          <a:p>
            <a:endParaRPr lang="ru-RU" dirty="0"/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285884" cy="140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Принципы программы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развивающего образования, реализующийся через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деятельность каждого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ребенка в зоне его ближайшего развития; 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интеграции образовательных областей в соответствии с возрастными возможностями и особенностями воспитанников; 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Комплексно-тематический принцип построения образовательного процесса; 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непрерывности образования обеспечивает связь всех ступеней дошкольного образования от младшего дошкольного возраста до подготовительного к школе возраста.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- Приоритетом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 точки зрения непрерывности образования является обеспечение к концу дошкольного детства такого уровня развития каждого ребенка, который позволит ему быть успешным при обучении по программам начальной школы.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преемственности требует не только и не столько овладения детьми определенным объемом информации, знаний, сколько формирование у дошкольника качеств, необходимых для овладения учебной деятельностью – любознательности, инициативности, самостоятельности, произвольности и др.;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системности. Образовательная программа представляет собой целостную систему высокого уровня: все компоненты в ней взаимосвязаны и взаимозависимы»; </a:t>
            </a:r>
          </a:p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  Принцип единства воспитательных, развивающих и обучающих целей и задач процесса образования детей дошкольного возраста, в ходе реализации которых формируются такие качества, которые являются ключевыми в развитии дошкольников.</a:t>
            </a:r>
          </a:p>
          <a:p>
            <a:endParaRPr lang="ru-RU" sz="1600" dirty="0"/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071570" cy="116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8072494" cy="93978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Системное взаимодействие всех участников образовательного процесса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1643050"/>
            <a:ext cx="2643206" cy="1000132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с нарушением речи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3714752"/>
            <a:ext cx="2071702" cy="114300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коллектив группы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3714752"/>
            <a:ext cx="2071702" cy="114300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3714752"/>
            <a:ext cx="2071702" cy="114300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965175" y="2820983"/>
            <a:ext cx="178595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6394463" y="2820983"/>
            <a:ext cx="178595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857356" y="1928802"/>
            <a:ext cx="135732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5857884" y="1928802"/>
            <a:ext cx="142876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1500166" y="5286388"/>
            <a:ext cx="71438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7001686" y="5285594"/>
            <a:ext cx="71438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857356" y="5643578"/>
            <a:ext cx="550072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4" idx="2"/>
            <a:endCxn id="6" idx="0"/>
          </p:cNvCxnSpPr>
          <p:nvPr/>
        </p:nvCxnSpPr>
        <p:spPr>
          <a:xfrm rot="5400000">
            <a:off x="4000496" y="3178967"/>
            <a:ext cx="107157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5" idx="3"/>
            <a:endCxn id="6" idx="1"/>
          </p:cNvCxnSpPr>
          <p:nvPr/>
        </p:nvCxnSpPr>
        <p:spPr>
          <a:xfrm>
            <a:off x="2928926" y="4286256"/>
            <a:ext cx="57150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7" idx="1"/>
          </p:cNvCxnSpPr>
          <p:nvPr/>
        </p:nvCxnSpPr>
        <p:spPr>
          <a:xfrm>
            <a:off x="5572132" y="4286256"/>
            <a:ext cx="785818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3008" cy="1246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Наша программа разработана на основе: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selcdn.fedsp.com/shin/2/1457/c95bdc6c2150982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dn1.ozone.ru/multimedia/10114861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cdn1.ozone.ru/multimedia/10114861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https://cdn1.ozone.ru/multimedia/1011486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2357453" cy="3564180"/>
          </a:xfrm>
          <a:prstGeom prst="rect">
            <a:avLst/>
          </a:prstGeom>
          <a:noFill/>
        </p:spPr>
      </p:pic>
      <p:pic>
        <p:nvPicPr>
          <p:cNvPr id="4108" name="Picture 12" descr="https://snoska.ru/images/covers/2b/07/2b07b81d-857f-5474-8540-98dbf771c2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857496"/>
            <a:ext cx="3178141" cy="3535331"/>
          </a:xfrm>
          <a:prstGeom prst="rect">
            <a:avLst/>
          </a:prstGeom>
          <a:noFill/>
        </p:spPr>
      </p:pic>
      <p:pic>
        <p:nvPicPr>
          <p:cNvPr id="4110" name="Picture 14" descr="https://pl.spb.ru/upload/iblock/bcb/bcb759b162a105ea381462c4b1aec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785926"/>
            <a:ext cx="2466911" cy="3421370"/>
          </a:xfrm>
          <a:prstGeom prst="rect">
            <a:avLst/>
          </a:prstGeom>
          <a:noFill/>
        </p:spPr>
      </p:pic>
      <p:pic>
        <p:nvPicPr>
          <p:cNvPr id="9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0"/>
            <a:ext cx="1500198" cy="163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коррекционно-развивающей работы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Образовательная область «Речевое развитие»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428868"/>
            <a:ext cx="8229600" cy="416877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словаря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и совершенствование грамматического строя речи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фонетико-фонематической  системы языка и навыков  языкового анализа (развитие просодической стороны речи, коррекция произносительной стороны речи,  работа над слоговой структурой и звуконаполняемостью слов; совершенствование фонематического восприятия,  развитие навыков  звукового и слогового анализа и синтеза).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связной речи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коммуникативных навыков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Обучение элементов грамоты</a:t>
            </a: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4446" cy="132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коррекционно-развивающей работы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Образовательная область «Познавательное развитие»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19722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Сенсорное развитие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психических функций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целостной картины мира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Познавательно-исследовательская деятельность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математических представлений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1428760" cy="1558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1991</Words>
  <Application>Microsoft Office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Задачи программы:</vt:lpstr>
      <vt:lpstr>Принципы программы</vt:lpstr>
      <vt:lpstr>Принципы программы</vt:lpstr>
      <vt:lpstr>Системное взаимодействие всех участников образовательного процесса</vt:lpstr>
      <vt:lpstr>Наша программа разработана на основе:</vt:lpstr>
      <vt:lpstr>Основные направления коррекционно-развивающей работы 1. Образовательная область «Речевое развитие»</vt:lpstr>
      <vt:lpstr>Основные направления коррекционно-развивающей работы 2. Образовательная область «Познавательное развитие»</vt:lpstr>
      <vt:lpstr>Основные направления коррекционно-развивающей работы 3. Образовательная область «Художественно-эстетическое развитие»</vt:lpstr>
      <vt:lpstr>Основные направления коррекционно-развивающей работы 4. Образовательная область  «Социально-коммуникативное развитие»</vt:lpstr>
      <vt:lpstr>Основные направления коррекционно-развивающей работы 5. Образовательная область «Физическое развитие»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25</cp:revision>
  <dcterms:created xsi:type="dcterms:W3CDTF">2020-02-21T16:54:48Z</dcterms:created>
  <dcterms:modified xsi:type="dcterms:W3CDTF">2020-02-26T07:41:04Z</dcterms:modified>
</cp:coreProperties>
</file>